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notesMasterIdLst>
    <p:notesMasterId r:id="rId14"/>
  </p:notesMasterIdLst>
  <p:handoutMasterIdLst>
    <p:handoutMasterId r:id="rId15"/>
  </p:handoutMasterIdLst>
  <p:sldIdLst>
    <p:sldId id="259" r:id="rId2"/>
    <p:sldId id="260" r:id="rId3"/>
    <p:sldId id="285" r:id="rId4"/>
    <p:sldId id="302" r:id="rId5"/>
    <p:sldId id="307" r:id="rId6"/>
    <p:sldId id="303" r:id="rId7"/>
    <p:sldId id="301" r:id="rId8"/>
    <p:sldId id="305" r:id="rId9"/>
    <p:sldId id="306" r:id="rId10"/>
    <p:sldId id="308" r:id="rId11"/>
    <p:sldId id="304" r:id="rId12"/>
    <p:sldId id="282" r:id="rId1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ou mingchen" initials="zm" lastIdx="1" clrIdx="0">
    <p:extLst>
      <p:ext uri="{19B8F6BF-5375-455C-9EA6-DF929625EA0E}">
        <p15:presenceInfo xmlns:p15="http://schemas.microsoft.com/office/powerpoint/2012/main" userId="76f0ef6b19edf72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4514"/>
    <a:srgbClr val="61A5FF"/>
    <a:srgbClr val="B7D6FF"/>
    <a:srgbClr val="FFED98"/>
    <a:srgbClr val="7FB1D8"/>
    <a:srgbClr val="3F6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4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37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49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C1FBA-CF23-45CA-A289-03E32D160964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2B0C5-C56D-47E9-BCFE-D990A940F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00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4T17:15:43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4T17:15:43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66BD8-0FC1-456F-BDC6-7D0CA8E36566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FC841-E2E1-4802-8701-94EA307E9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598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14956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11402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489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350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42321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024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475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306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 userDrawn="1"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060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9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16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4" y="3608990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7896" y="1371600"/>
            <a:ext cx="8410492" cy="926932"/>
          </a:xfrm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72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501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97453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83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4CE0C3C-47D3-4455-AB34-8268314DB49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7489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49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56">
          <p15:clr>
            <a:srgbClr val="FBAE40"/>
          </p15:clr>
        </p15:guide>
        <p15:guide id="2" pos="204">
          <p15:clr>
            <a:srgbClr val="FBAE40"/>
          </p15:clr>
        </p15:guide>
        <p15:guide id="5" pos="3125">
          <p15:clr>
            <a:srgbClr val="FBAE40"/>
          </p15:clr>
        </p15:guide>
        <p15:guide id="6" pos="115">
          <p15:clr>
            <a:srgbClr val="FBAE40"/>
          </p15:clr>
        </p15:guide>
        <p15:guide id="7" pos="4167" userDrawn="1">
          <p15:clr>
            <a:srgbClr val="FBAE40"/>
          </p15:clr>
        </p15:guide>
        <p15:guide id="8" pos="15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66588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6199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330335"/>
      </p:ext>
    </p:extLst>
  </p:cSld>
  <p:clrMapOvr>
    <a:masterClrMapping/>
  </p:clrMapOvr>
  <p:transition spd="med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8" y="1673352"/>
            <a:ext cx="834042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413468" y="863020"/>
            <a:ext cx="8410492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3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</p:sldLayoutIdLst>
  <p:transition spd="med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www.bilibili.com/video/av424928423" TargetMode="Externa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customXml" Target="../ink/ink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趣味音视频播放器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6A7AC4-5F7F-F824-57B6-B2343CD7B3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2381" y="5643636"/>
            <a:ext cx="4566343" cy="1042913"/>
          </a:xfrm>
        </p:spPr>
        <p:txBody>
          <a:bodyPr/>
          <a:lstStyle/>
          <a:p>
            <a:r>
              <a:rPr lang="en-US" altLang="zh-CN" dirty="0"/>
              <a:t>Daniel-</a:t>
            </a:r>
            <a:r>
              <a:rPr lang="en-US" altLang="zh-CN" dirty="0" err="1"/>
              <a:t>ChenJH</a:t>
            </a:r>
            <a:r>
              <a:rPr lang="en-US" altLang="zh-CN" dirty="0"/>
              <a:t> and 3 partners</a:t>
            </a:r>
          </a:p>
          <a:p>
            <a:r>
              <a:rPr lang="en-US" altLang="zh-CN" dirty="0"/>
              <a:t>5.15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9770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D2B60C-ED8A-5598-DD17-21B1257DE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成员分工</a:t>
            </a: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2B7D0559-ECA8-4AEB-89AB-D57AF550F33F}"/>
              </a:ext>
            </a:extLst>
          </p:cNvPr>
          <p:cNvSpPr/>
          <p:nvPr/>
        </p:nvSpPr>
        <p:spPr>
          <a:xfrm>
            <a:off x="494025" y="1638300"/>
            <a:ext cx="7858125" cy="1011729"/>
          </a:xfrm>
          <a:custGeom>
            <a:avLst/>
            <a:gdLst>
              <a:gd name="connsiteX0" fmla="*/ 0 w 4261337"/>
              <a:gd name="connsiteY0" fmla="*/ 0 h 1741598"/>
              <a:gd name="connsiteX1" fmla="*/ 4261337 w 4261337"/>
              <a:gd name="connsiteY1" fmla="*/ 0 h 1741598"/>
              <a:gd name="connsiteX2" fmla="*/ 4261337 w 4261337"/>
              <a:gd name="connsiteY2" fmla="*/ 1741598 h 1741598"/>
              <a:gd name="connsiteX3" fmla="*/ 0 w 4261337"/>
              <a:gd name="connsiteY3" fmla="*/ 1741598 h 174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1337" h="1741598">
                <a:moveTo>
                  <a:pt x="0" y="0"/>
                </a:moveTo>
                <a:lnTo>
                  <a:pt x="4261337" y="0"/>
                </a:lnTo>
                <a:lnTo>
                  <a:pt x="4261337" y="1741598"/>
                </a:lnTo>
                <a:lnTo>
                  <a:pt x="0" y="1741598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F8E5053-3CC5-7108-92A7-38A6F208BC29}"/>
              </a:ext>
            </a:extLst>
          </p:cNvPr>
          <p:cNvSpPr txBox="1"/>
          <p:nvPr/>
        </p:nvSpPr>
        <p:spPr>
          <a:xfrm>
            <a:off x="1989275" y="1779175"/>
            <a:ext cx="624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架构设计、代码编写</a:t>
            </a:r>
            <a:endParaRPr lang="en-US" altLang="zh-CN" dirty="0"/>
          </a:p>
          <a:p>
            <a:r>
              <a:rPr lang="zh-CN" altLang="en-US" dirty="0"/>
              <a:t>实现视频播放器、弹幕显示、视频和弹幕文件持久化存储，分析实现方案可行性</a:t>
            </a: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7CC0F873-85BF-1CA3-949E-285E039023F9}"/>
              </a:ext>
            </a:extLst>
          </p:cNvPr>
          <p:cNvSpPr/>
          <p:nvPr/>
        </p:nvSpPr>
        <p:spPr>
          <a:xfrm>
            <a:off x="494025" y="2958196"/>
            <a:ext cx="7858125" cy="1011729"/>
          </a:xfrm>
          <a:custGeom>
            <a:avLst/>
            <a:gdLst>
              <a:gd name="connsiteX0" fmla="*/ 0 w 4261337"/>
              <a:gd name="connsiteY0" fmla="*/ 0 h 1741598"/>
              <a:gd name="connsiteX1" fmla="*/ 4261337 w 4261337"/>
              <a:gd name="connsiteY1" fmla="*/ 0 h 1741598"/>
              <a:gd name="connsiteX2" fmla="*/ 4261337 w 4261337"/>
              <a:gd name="connsiteY2" fmla="*/ 1741598 h 1741598"/>
              <a:gd name="connsiteX3" fmla="*/ 0 w 4261337"/>
              <a:gd name="connsiteY3" fmla="*/ 1741598 h 174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1337" h="1741598">
                <a:moveTo>
                  <a:pt x="0" y="0"/>
                </a:moveTo>
                <a:lnTo>
                  <a:pt x="4261337" y="0"/>
                </a:lnTo>
                <a:lnTo>
                  <a:pt x="4261337" y="1741598"/>
                </a:lnTo>
                <a:lnTo>
                  <a:pt x="0" y="1741598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AC59645-558D-6FDB-317B-DA8217B714D8}"/>
              </a:ext>
            </a:extLst>
          </p:cNvPr>
          <p:cNvSpPr txBox="1"/>
          <p:nvPr/>
        </p:nvSpPr>
        <p:spPr>
          <a:xfrm>
            <a:off x="1989275" y="3046595"/>
            <a:ext cx="624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功能设计、代码编写、分配任务</a:t>
            </a:r>
            <a:endParaRPr lang="en-US" altLang="zh-CN" dirty="0"/>
          </a:p>
          <a:p>
            <a:r>
              <a:rPr lang="zh-CN" altLang="en-US" dirty="0"/>
              <a:t>实现视频列表显示与更新、视频编辑、字幕与时间点编辑功能，规划统筹项目功能与实现方案</a:t>
            </a:r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4093F2D0-8237-42A7-4C67-BB22A9C5C773}"/>
              </a:ext>
            </a:extLst>
          </p:cNvPr>
          <p:cNvSpPr/>
          <p:nvPr/>
        </p:nvSpPr>
        <p:spPr>
          <a:xfrm>
            <a:off x="494025" y="4308849"/>
            <a:ext cx="7858125" cy="1011729"/>
          </a:xfrm>
          <a:custGeom>
            <a:avLst/>
            <a:gdLst>
              <a:gd name="connsiteX0" fmla="*/ 0 w 4261337"/>
              <a:gd name="connsiteY0" fmla="*/ 0 h 1741598"/>
              <a:gd name="connsiteX1" fmla="*/ 4261337 w 4261337"/>
              <a:gd name="connsiteY1" fmla="*/ 0 h 1741598"/>
              <a:gd name="connsiteX2" fmla="*/ 4261337 w 4261337"/>
              <a:gd name="connsiteY2" fmla="*/ 1741598 h 1741598"/>
              <a:gd name="connsiteX3" fmla="*/ 0 w 4261337"/>
              <a:gd name="connsiteY3" fmla="*/ 1741598 h 174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1337" h="1741598">
                <a:moveTo>
                  <a:pt x="0" y="0"/>
                </a:moveTo>
                <a:lnTo>
                  <a:pt x="4261337" y="0"/>
                </a:lnTo>
                <a:lnTo>
                  <a:pt x="4261337" y="1741598"/>
                </a:lnTo>
                <a:lnTo>
                  <a:pt x="0" y="1741598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文本框 37">
            <a:extLst>
              <a:ext uri="{FF2B5EF4-FFF2-40B4-BE49-F238E27FC236}">
                <a16:creationId xmlns:a16="http://schemas.microsoft.com/office/drawing/2014/main" id="{0C90B69E-EF82-BBDC-4909-BA12F9C81C11}"/>
              </a:ext>
            </a:extLst>
          </p:cNvPr>
          <p:cNvSpPr txBox="1"/>
          <p:nvPr/>
        </p:nvSpPr>
        <p:spPr>
          <a:xfrm>
            <a:off x="494023" y="4270395"/>
            <a:ext cx="1312825" cy="336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Daniel-</a:t>
            </a:r>
            <a:r>
              <a:rPr lang="en-US" altLang="zh-CN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ChenJH</a:t>
            </a:r>
            <a:r>
              <a:rPr lang="zh-CN" alt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：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9A2E4E6-D301-31F2-810A-4559D2C3CC3C}"/>
              </a:ext>
            </a:extLst>
          </p:cNvPr>
          <p:cNvSpPr txBox="1"/>
          <p:nvPr/>
        </p:nvSpPr>
        <p:spPr>
          <a:xfrm>
            <a:off x="1989275" y="4449724"/>
            <a:ext cx="624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代码编写与</a:t>
            </a:r>
            <a:r>
              <a:rPr lang="zh-CN" altLang="en-US"/>
              <a:t>技术分析、功能设计、文档</a:t>
            </a:r>
            <a:r>
              <a:rPr lang="zh-CN" altLang="en-US" dirty="0"/>
              <a:t>编写</a:t>
            </a:r>
            <a:endParaRPr lang="en-US" altLang="zh-CN" dirty="0"/>
          </a:p>
          <a:p>
            <a:r>
              <a:rPr lang="zh-CN" altLang="en-US" dirty="0"/>
              <a:t>实现帮助页面、项目技术难点分析</a:t>
            </a: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A2185F73-5308-A0C9-E395-97C62E56E7C1}"/>
              </a:ext>
            </a:extLst>
          </p:cNvPr>
          <p:cNvSpPr/>
          <p:nvPr/>
        </p:nvSpPr>
        <p:spPr>
          <a:xfrm>
            <a:off x="494025" y="5659502"/>
            <a:ext cx="7858125" cy="1011729"/>
          </a:xfrm>
          <a:custGeom>
            <a:avLst/>
            <a:gdLst>
              <a:gd name="connsiteX0" fmla="*/ 0 w 4261337"/>
              <a:gd name="connsiteY0" fmla="*/ 0 h 1741598"/>
              <a:gd name="connsiteX1" fmla="*/ 4261337 w 4261337"/>
              <a:gd name="connsiteY1" fmla="*/ 0 h 1741598"/>
              <a:gd name="connsiteX2" fmla="*/ 4261337 w 4261337"/>
              <a:gd name="connsiteY2" fmla="*/ 1741598 h 1741598"/>
              <a:gd name="connsiteX3" fmla="*/ 0 w 4261337"/>
              <a:gd name="connsiteY3" fmla="*/ 1741598 h 174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1337" h="1741598">
                <a:moveTo>
                  <a:pt x="0" y="0"/>
                </a:moveTo>
                <a:lnTo>
                  <a:pt x="4261337" y="0"/>
                </a:lnTo>
                <a:lnTo>
                  <a:pt x="4261337" y="1741598"/>
                </a:lnTo>
                <a:lnTo>
                  <a:pt x="0" y="1741598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27ED4B5-3B62-ADC4-7A7F-051D6DA1E716}"/>
              </a:ext>
            </a:extLst>
          </p:cNvPr>
          <p:cNvSpPr txBox="1"/>
          <p:nvPr/>
        </p:nvSpPr>
        <p:spPr>
          <a:xfrm>
            <a:off x="1989275" y="5800377"/>
            <a:ext cx="624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文档编写、</a:t>
            </a:r>
            <a:r>
              <a:rPr lang="en-US" altLang="zh-CN" dirty="0"/>
              <a:t>PPT</a:t>
            </a:r>
            <a:r>
              <a:rPr lang="zh-CN" altLang="en-US" dirty="0"/>
              <a:t>制作、功能设计</a:t>
            </a:r>
            <a:endParaRPr lang="en-US" altLang="zh-CN" dirty="0"/>
          </a:p>
          <a:p>
            <a:r>
              <a:rPr lang="zh-CN" altLang="en-US" dirty="0"/>
              <a:t>分析功能可行性、统筹项目，制作</a:t>
            </a:r>
            <a:r>
              <a:rPr lang="en-US" altLang="zh-CN" dirty="0"/>
              <a:t>PPT</a:t>
            </a:r>
            <a:endParaRPr lang="zh-CN" altLang="en-US" dirty="0"/>
          </a:p>
        </p:txBody>
      </p:sp>
      <p:sp>
        <p:nvSpPr>
          <p:cNvPr id="3" name="文本框 37">
            <a:extLst>
              <a:ext uri="{FF2B5EF4-FFF2-40B4-BE49-F238E27FC236}">
                <a16:creationId xmlns:a16="http://schemas.microsoft.com/office/drawing/2014/main" id="{BCA85FC2-25AB-5299-3B54-D0CA95612F08}"/>
              </a:ext>
            </a:extLst>
          </p:cNvPr>
          <p:cNvSpPr txBox="1"/>
          <p:nvPr/>
        </p:nvSpPr>
        <p:spPr>
          <a:xfrm>
            <a:off x="585238" y="1720520"/>
            <a:ext cx="1312825" cy="336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Partner 1: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文本框 37">
            <a:extLst>
              <a:ext uri="{FF2B5EF4-FFF2-40B4-BE49-F238E27FC236}">
                <a16:creationId xmlns:a16="http://schemas.microsoft.com/office/drawing/2014/main" id="{5A4B0151-C9B5-0953-E529-71109143F889}"/>
              </a:ext>
            </a:extLst>
          </p:cNvPr>
          <p:cNvSpPr txBox="1"/>
          <p:nvPr/>
        </p:nvSpPr>
        <p:spPr>
          <a:xfrm>
            <a:off x="494025" y="2958196"/>
            <a:ext cx="1312825" cy="336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Partner 2: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文本框 37">
            <a:extLst>
              <a:ext uri="{FF2B5EF4-FFF2-40B4-BE49-F238E27FC236}">
                <a16:creationId xmlns:a16="http://schemas.microsoft.com/office/drawing/2014/main" id="{404B89EB-7065-DBD1-7A82-690638DA6311}"/>
              </a:ext>
            </a:extLst>
          </p:cNvPr>
          <p:cNvSpPr txBox="1"/>
          <p:nvPr/>
        </p:nvSpPr>
        <p:spPr>
          <a:xfrm>
            <a:off x="494024" y="5651643"/>
            <a:ext cx="1312825" cy="336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Partner 3: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6067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项目展示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45964C-3631-A0FC-4B24-E499926FD1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21" y="1704975"/>
            <a:ext cx="2299212" cy="49720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1D4C002-E491-28D1-C0D5-5C8E8CEA3D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368" y="1689298"/>
            <a:ext cx="2396838" cy="500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277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1362973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793910" y="1598825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486408" y="2006490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867448" y="1570009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项目介绍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793910" y="2518798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486408" y="2926463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867448" y="2489982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代码结构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793910" y="3438771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486408" y="3846436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867448" y="3409955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项目难点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3B62EAC-4FF6-CDE1-A962-2F010739E557}"/>
              </a:ext>
            </a:extLst>
          </p:cNvPr>
          <p:cNvGrpSpPr/>
          <p:nvPr/>
        </p:nvGrpSpPr>
        <p:grpSpPr>
          <a:xfrm>
            <a:off x="1793910" y="4358743"/>
            <a:ext cx="843427" cy="443226"/>
            <a:chOff x="666810" y="2586037"/>
            <a:chExt cx="468000" cy="245937"/>
          </a:xfrm>
        </p:grpSpPr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E661409-DD2E-8AAF-7266-6B818917B5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D53726DF-E187-0875-B278-6B1402B62ED1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844D0597-FD81-0AFC-6BFE-1D80B3F8C1BB}"/>
              </a:ext>
            </a:extLst>
          </p:cNvPr>
          <p:cNvCxnSpPr>
            <a:stCxn id="23" idx="6"/>
          </p:cNvCxnSpPr>
          <p:nvPr/>
        </p:nvCxnSpPr>
        <p:spPr>
          <a:xfrm>
            <a:off x="2486408" y="476640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646CB01A-7DCD-BD00-BBE8-46A41A13E86D}"/>
              </a:ext>
            </a:extLst>
          </p:cNvPr>
          <p:cNvSpPr txBox="1"/>
          <p:nvPr/>
        </p:nvSpPr>
        <p:spPr>
          <a:xfrm>
            <a:off x="2867448" y="432992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成员分工</a:t>
            </a:r>
          </a:p>
        </p:txBody>
      </p:sp>
    </p:spTree>
    <p:extLst>
      <p:ext uri="{BB962C8B-B14F-4D97-AF65-F5344CB8AC3E}">
        <p14:creationId xmlns:p14="http://schemas.microsoft.com/office/powerpoint/2010/main" val="3155251148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项目介绍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C532A55-DA60-F622-1484-CD87B62CBE99}"/>
              </a:ext>
            </a:extLst>
          </p:cNvPr>
          <p:cNvSpPr txBox="1"/>
          <p:nvPr/>
        </p:nvSpPr>
        <p:spPr>
          <a:xfrm>
            <a:off x="419100" y="1727391"/>
            <a:ext cx="506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万恶之源</a:t>
            </a:r>
            <a:endParaRPr lang="en-US" altLang="zh-CN" dirty="0"/>
          </a:p>
        </p:txBody>
      </p:sp>
      <p:pic>
        <p:nvPicPr>
          <p:cNvPr id="4" name="屏幕录制 3">
            <a:hlinkClick r:id="" action="ppaction://media"/>
            <a:extLst>
              <a:ext uri="{FF2B5EF4-FFF2-40B4-BE49-F238E27FC236}">
                <a16:creationId xmlns:a16="http://schemas.microsoft.com/office/drawing/2014/main" id="{966271AA-8E7F-6313-1651-18573CFA8A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74839" y="1754782"/>
            <a:ext cx="6400799" cy="412761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55715BB-4FC4-ED95-4A89-E119CA890156}"/>
              </a:ext>
            </a:extLst>
          </p:cNvPr>
          <p:cNvSpPr txBox="1"/>
          <p:nvPr/>
        </p:nvSpPr>
        <p:spPr>
          <a:xfrm>
            <a:off x="188913" y="6343650"/>
            <a:ext cx="5476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5"/>
              </a:rPr>
              <a:t>https://www.bilibili.com/video/av424928423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937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项目介绍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1B5CD95-15E8-B04E-938C-B905EBB008AB}"/>
              </a:ext>
            </a:extLst>
          </p:cNvPr>
          <p:cNvSpPr txBox="1"/>
          <p:nvPr/>
        </p:nvSpPr>
        <p:spPr>
          <a:xfrm>
            <a:off x="723900" y="2126867"/>
            <a:ext cx="3848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初始想法</a:t>
            </a:r>
            <a:endParaRPr lang="en-US" altLang="zh-CN" dirty="0"/>
          </a:p>
          <a:p>
            <a:r>
              <a:rPr lang="zh-CN" altLang="en-US" dirty="0"/>
              <a:t>趣味音视频播放器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app</a:t>
            </a:r>
            <a:r>
              <a:rPr lang="zh-CN" altLang="en-US" dirty="0"/>
              <a:t>内置音乐</a:t>
            </a:r>
            <a:r>
              <a:rPr lang="en-US" altLang="zh-CN" dirty="0"/>
              <a:t>/</a:t>
            </a:r>
            <a:r>
              <a:rPr lang="zh-CN" altLang="en-US" dirty="0"/>
              <a:t>视频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用户可自行导入特点格式歌词本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App</a:t>
            </a:r>
            <a:r>
              <a:rPr lang="zh-CN" altLang="en-US" dirty="0"/>
              <a:t>根据格式分割歌词并播放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3646B27-3111-C30C-5ED1-F231112A77C5}"/>
              </a:ext>
            </a:extLst>
          </p:cNvPr>
          <p:cNvSpPr txBox="1"/>
          <p:nvPr/>
        </p:nvSpPr>
        <p:spPr>
          <a:xfrm>
            <a:off x="723900" y="4224093"/>
            <a:ext cx="441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Layout</a:t>
            </a:r>
            <a:r>
              <a:rPr lang="zh-CN" altLang="en-US" dirty="0"/>
              <a:t>控件样式有限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如何区分每首歌的歌词，如何播放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从外部导入文本文件较为困难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。。。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2D8479-1A7B-DAE6-33A7-42C8708EA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450" y="2269087"/>
            <a:ext cx="3785238" cy="322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110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0919FB-BB58-AF6E-7C9C-7E5A8231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项目介绍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60F5AE-50AC-B911-708C-237FE83DB3ED}"/>
              </a:ext>
            </a:extLst>
          </p:cNvPr>
          <p:cNvSpPr txBox="1"/>
          <p:nvPr/>
        </p:nvSpPr>
        <p:spPr>
          <a:xfrm>
            <a:off x="723899" y="1936367"/>
            <a:ext cx="5038725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思路简化与迭代</a:t>
            </a:r>
            <a:endParaRPr lang="en-US" altLang="zh-CN" sz="2400" b="1" dirty="0"/>
          </a:p>
          <a:p>
            <a:endParaRPr lang="en-US" altLang="zh-CN" sz="2400" b="1" dirty="0"/>
          </a:p>
          <a:p>
            <a:r>
              <a:rPr lang="zh-CN" altLang="en-US" sz="2000" dirty="0"/>
              <a:t>泛化：音乐歌曲、歌词                 音视频，字幕</a:t>
            </a:r>
            <a:r>
              <a:rPr lang="en-US" altLang="zh-CN" sz="2000" dirty="0"/>
              <a:t>/</a:t>
            </a:r>
            <a:r>
              <a:rPr lang="zh-CN" altLang="en-US" sz="2000" dirty="0"/>
              <a:t>弹幕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结合：使用所学的多媒体技术来简化操作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拓展：本地视频                       系统拍摄与持久化存储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创新：结合时兴应用的弹幕与歌词本跳转系统</a:t>
            </a: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005A9C92-EA93-F78D-3826-79B5E26A0332}"/>
              </a:ext>
            </a:extLst>
          </p:cNvPr>
          <p:cNvSpPr/>
          <p:nvPr/>
        </p:nvSpPr>
        <p:spPr>
          <a:xfrm>
            <a:off x="3443286" y="2664815"/>
            <a:ext cx="978408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B4F7350-EB62-744A-72CE-511E93D4E4B8}"/>
              </a:ext>
            </a:extLst>
          </p:cNvPr>
          <p:cNvSpPr/>
          <p:nvPr/>
        </p:nvSpPr>
        <p:spPr>
          <a:xfrm>
            <a:off x="2857499" y="4133814"/>
            <a:ext cx="1171575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426DE68-FD2E-1ECB-3910-61A3D8156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674" y="1704852"/>
            <a:ext cx="2552392" cy="485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35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项目介绍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1B5CD95-15E8-B04E-938C-B905EBB008AB}"/>
              </a:ext>
            </a:extLst>
          </p:cNvPr>
          <p:cNvSpPr txBox="1"/>
          <p:nvPr/>
        </p:nvSpPr>
        <p:spPr>
          <a:xfrm>
            <a:off x="638174" y="1838325"/>
            <a:ext cx="381000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最终成果：</a:t>
            </a:r>
            <a:endParaRPr lang="en-US" altLang="zh-CN" dirty="0"/>
          </a:p>
          <a:p>
            <a:r>
              <a:rPr lang="zh-CN" altLang="en-US" b="1" dirty="0">
                <a:solidFill>
                  <a:srgbClr val="114514"/>
                </a:solidFill>
              </a:rPr>
              <a:t>趣味音视频播放器（弹幕播放器）</a:t>
            </a:r>
            <a:endParaRPr lang="en-US" altLang="zh-CN" b="1" dirty="0">
              <a:solidFill>
                <a:srgbClr val="114514"/>
              </a:solidFill>
            </a:endParaRPr>
          </a:p>
          <a:p>
            <a:endParaRPr lang="en-US" altLang="zh-CN" dirty="0"/>
          </a:p>
          <a:p>
            <a:r>
              <a:rPr lang="zh-CN" altLang="en-US" b="1" dirty="0">
                <a:solidFill>
                  <a:srgbClr val="114514"/>
                </a:solidFill>
              </a:rPr>
              <a:t>主要功能：</a:t>
            </a:r>
            <a:endParaRPr lang="en-US" altLang="zh-CN" b="1" dirty="0">
              <a:solidFill>
                <a:srgbClr val="11451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视频播放器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播放本地弹幕、发送本地弹幕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编辑视频歌词</a:t>
            </a:r>
            <a:r>
              <a:rPr lang="en-US" altLang="zh-CN" dirty="0"/>
              <a:t>/</a:t>
            </a:r>
            <a:r>
              <a:rPr lang="zh-CN" altLang="en-US" dirty="0"/>
              <a:t>字幕，设置保存时间点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录制本地视频、导入本地视频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r>
              <a:rPr lang="zh-CN" altLang="en-US" b="1" dirty="0">
                <a:solidFill>
                  <a:srgbClr val="114514"/>
                </a:solidFill>
              </a:rPr>
              <a:t>次要功能：</a:t>
            </a:r>
            <a:endParaRPr lang="en-US" altLang="zh-CN" b="1" dirty="0">
              <a:solidFill>
                <a:srgbClr val="11451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视频标题过滤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视频删除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编辑视频信息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帮助页面</a:t>
            </a:r>
            <a:endParaRPr lang="en-US" altLang="zh-CN" sz="1600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33B5FC-7D9D-F493-E197-BC8ABC2D6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81140"/>
            <a:ext cx="2070494" cy="4381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2FEE203-0FFF-41D2-2595-4DAE49CBC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319" y="1981140"/>
            <a:ext cx="227838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00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项目结构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04368FE-4FD2-C07C-A5DE-69E48B39A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2473728"/>
            <a:ext cx="4572000" cy="261539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FCF9D0B-8C93-7654-9EFC-2D569FF9DAFD}"/>
              </a:ext>
            </a:extLst>
          </p:cNvPr>
          <p:cNvSpPr txBox="1"/>
          <p:nvPr/>
        </p:nvSpPr>
        <p:spPr>
          <a:xfrm>
            <a:off x="6124577" y="2184201"/>
            <a:ext cx="28003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生成弹幕类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视频信息编辑界面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帮助界面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应用主界面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初始化存储，生成视频列表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视频播放编辑页面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视频列表适配器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9BDD400-3A0F-AA3A-95A4-B73EB1185FFA}"/>
              </a:ext>
            </a:extLst>
          </p:cNvPr>
          <p:cNvCxnSpPr>
            <a:cxnSpLocks/>
          </p:cNvCxnSpPr>
          <p:nvPr/>
        </p:nvCxnSpPr>
        <p:spPr>
          <a:xfrm flipH="1">
            <a:off x="2447925" y="2425386"/>
            <a:ext cx="3476625" cy="10702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720D77D-8BE9-403D-EB8B-9CC6D96AD7A8}"/>
              </a:ext>
            </a:extLst>
          </p:cNvPr>
          <p:cNvCxnSpPr>
            <a:cxnSpLocks/>
          </p:cNvCxnSpPr>
          <p:nvPr/>
        </p:nvCxnSpPr>
        <p:spPr>
          <a:xfrm flipH="1">
            <a:off x="2505076" y="2960530"/>
            <a:ext cx="3419474" cy="8208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A28E82B4-6138-9E7F-D65E-B186941B1A04}"/>
              </a:ext>
            </a:extLst>
          </p:cNvPr>
          <p:cNvCxnSpPr>
            <a:cxnSpLocks/>
          </p:cNvCxnSpPr>
          <p:nvPr/>
        </p:nvCxnSpPr>
        <p:spPr>
          <a:xfrm flipH="1">
            <a:off x="2619377" y="3429000"/>
            <a:ext cx="3305173" cy="6018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48EF56E7-CB80-44A2-728D-AFE4CCE2E9CF}"/>
              </a:ext>
            </a:extLst>
          </p:cNvPr>
          <p:cNvCxnSpPr>
            <a:cxnSpLocks/>
          </p:cNvCxnSpPr>
          <p:nvPr/>
        </p:nvCxnSpPr>
        <p:spPr>
          <a:xfrm flipH="1">
            <a:off x="2590802" y="4025062"/>
            <a:ext cx="3333748" cy="2210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6F53270E-EA34-85C9-282F-E73C74E61404}"/>
              </a:ext>
            </a:extLst>
          </p:cNvPr>
          <p:cNvCxnSpPr>
            <a:cxnSpLocks/>
          </p:cNvCxnSpPr>
          <p:nvPr/>
        </p:nvCxnSpPr>
        <p:spPr>
          <a:xfrm flipH="1" flipV="1">
            <a:off x="2952752" y="4485084"/>
            <a:ext cx="2971798" cy="942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66696EBA-D09D-5A15-ECD0-D8B2457FF801}"/>
              </a:ext>
            </a:extLst>
          </p:cNvPr>
          <p:cNvCxnSpPr>
            <a:cxnSpLocks/>
          </p:cNvCxnSpPr>
          <p:nvPr/>
        </p:nvCxnSpPr>
        <p:spPr>
          <a:xfrm flipH="1" flipV="1">
            <a:off x="2756853" y="4767648"/>
            <a:ext cx="3167697" cy="3698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A7479523-1857-45D5-4703-D28EDF6ABD0D}"/>
              </a:ext>
            </a:extLst>
          </p:cNvPr>
          <p:cNvCxnSpPr>
            <a:cxnSpLocks/>
          </p:cNvCxnSpPr>
          <p:nvPr/>
        </p:nvCxnSpPr>
        <p:spPr>
          <a:xfrm flipH="1" flipV="1">
            <a:off x="2756853" y="4982946"/>
            <a:ext cx="3167697" cy="6760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935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代码结构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C9EB68-0B2A-D6D4-7BC4-75305981E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943100"/>
            <a:ext cx="3752802" cy="43243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98814C2-315A-D537-A880-6A79657D82DB}"/>
              </a:ext>
            </a:extLst>
          </p:cNvPr>
          <p:cNvSpPr txBox="1"/>
          <p:nvPr/>
        </p:nvSpPr>
        <p:spPr>
          <a:xfrm>
            <a:off x="5410200" y="2752725"/>
            <a:ext cx="29622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en-US" altLang="zh-CN" dirty="0"/>
              <a:t>    UI</a:t>
            </a:r>
            <a:r>
              <a:rPr lang="zh-CN" altLang="en-US" dirty="0"/>
              <a:t>美术资源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各种布局文件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本地视频及弹幕资源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ABFAF1E-F8EB-FED8-CC2B-06B1CF659BD5}"/>
              </a:ext>
            </a:extLst>
          </p:cNvPr>
          <p:cNvCxnSpPr>
            <a:cxnSpLocks/>
          </p:cNvCxnSpPr>
          <p:nvPr/>
        </p:nvCxnSpPr>
        <p:spPr>
          <a:xfrm flipH="1" flipV="1">
            <a:off x="2533650" y="3657600"/>
            <a:ext cx="2876550" cy="6477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DA649F5-13CC-EA6E-8795-FB0392E20A51}"/>
              </a:ext>
            </a:extLst>
          </p:cNvPr>
          <p:cNvCxnSpPr>
            <a:cxnSpLocks/>
          </p:cNvCxnSpPr>
          <p:nvPr/>
        </p:nvCxnSpPr>
        <p:spPr>
          <a:xfrm flipH="1">
            <a:off x="2686050" y="4343400"/>
            <a:ext cx="2724150" cy="2286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3D25BBF-1367-3897-CAB8-0C73CB0E8726}"/>
              </a:ext>
            </a:extLst>
          </p:cNvPr>
          <p:cNvCxnSpPr>
            <a:cxnSpLocks/>
          </p:cNvCxnSpPr>
          <p:nvPr/>
        </p:nvCxnSpPr>
        <p:spPr>
          <a:xfrm flipH="1">
            <a:off x="2533650" y="4845436"/>
            <a:ext cx="2876550" cy="1198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20F44558-F1E9-D8FA-AF3F-A5881DFFA83C}"/>
              </a:ext>
            </a:extLst>
          </p:cNvPr>
          <p:cNvCxnSpPr>
            <a:cxnSpLocks/>
          </p:cNvCxnSpPr>
          <p:nvPr/>
        </p:nvCxnSpPr>
        <p:spPr>
          <a:xfrm flipH="1">
            <a:off x="3971925" y="4905376"/>
            <a:ext cx="1438275" cy="7096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62DB4FA1-BFB6-1877-59CB-733EF08C1E38}"/>
                  </a:ext>
                </a:extLst>
              </p14:cNvPr>
              <p14:cNvContentPartPr/>
              <p14:nvPr/>
            </p14:nvContentPartPr>
            <p14:xfrm>
              <a:off x="4152555" y="4019055"/>
              <a:ext cx="360" cy="36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62DB4FA1-BFB6-1877-59CB-733EF08C1E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43555" y="401005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82762183-6343-EF2D-11CE-8D86D51A3A41}"/>
                  </a:ext>
                </a:extLst>
              </p14:cNvPr>
              <p14:cNvContentPartPr/>
              <p14:nvPr/>
            </p14:nvContentPartPr>
            <p14:xfrm>
              <a:off x="4152555" y="4019055"/>
              <a:ext cx="360" cy="36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82762183-6343-EF2D-11CE-8D86D51A3A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43555" y="4010055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图片 21">
            <a:extLst>
              <a:ext uri="{FF2B5EF4-FFF2-40B4-BE49-F238E27FC236}">
                <a16:creationId xmlns:a16="http://schemas.microsoft.com/office/drawing/2014/main" id="{910BBF49-6322-F798-BCC8-F13A07BB3C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8901" y="2443131"/>
            <a:ext cx="2895851" cy="68281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0A0319C-E92B-10B5-3813-BD7C3B4A0F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28403">
            <a:off x="3575752" y="2781247"/>
            <a:ext cx="1992497" cy="101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41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项目难点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48545A-61CB-AD7E-23D4-024F6B2BD3FD}"/>
              </a:ext>
            </a:extLst>
          </p:cNvPr>
          <p:cNvSpPr txBox="1"/>
          <p:nvPr/>
        </p:nvSpPr>
        <p:spPr>
          <a:xfrm>
            <a:off x="819151" y="2324100"/>
            <a:ext cx="32956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视频加载、播放和控制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视频和弹幕文件的持久化存储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调用系统相机并拍摄视频存储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主页面视频列表的显示与更新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。。。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1BF468-25B0-6B56-9411-74D1D7BE91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358" y="3124200"/>
            <a:ext cx="4779036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48598"/>
      </p:ext>
    </p:extLst>
  </p:cSld>
  <p:clrMapOvr>
    <a:masterClrMapping/>
  </p:clrMapOvr>
</p:sld>
</file>

<file path=ppt/theme/theme1.xml><?xml version="1.0" encoding="utf-8"?>
<a:theme xmlns:a="http://schemas.openxmlformats.org/drawingml/2006/main" name="2016-VI主题-蓝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-蓝" id="{1B918C6D-2D61-4306-88BA-3CA31BAAF13F}" vid="{A734D909-B61D-48C4-8B37-4CE49734400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2016-VI主题-蓝</Template>
  <TotalTime>2199</TotalTime>
  <Words>392</Words>
  <Application>Microsoft Office PowerPoint</Application>
  <PresentationFormat>全屏显示(4:3)</PresentationFormat>
  <Paragraphs>102</Paragraphs>
  <Slides>12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等线</vt:lpstr>
      <vt:lpstr>等线 Light</vt:lpstr>
      <vt:lpstr>微软雅黑</vt:lpstr>
      <vt:lpstr>Arial</vt:lpstr>
      <vt:lpstr>Calibri</vt:lpstr>
      <vt:lpstr>2016-VI主题-蓝</vt:lpstr>
      <vt:lpstr>趣味音视频播放器</vt:lpstr>
      <vt:lpstr>目录 Contents</vt:lpstr>
      <vt:lpstr>项目介绍</vt:lpstr>
      <vt:lpstr>项目介绍</vt:lpstr>
      <vt:lpstr>项目介绍</vt:lpstr>
      <vt:lpstr>项目介绍</vt:lpstr>
      <vt:lpstr>项目结构</vt:lpstr>
      <vt:lpstr>代码结构</vt:lpstr>
      <vt:lpstr>项目难点</vt:lpstr>
      <vt:lpstr>成员分工</vt:lpstr>
      <vt:lpstr>项目展示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沈小丹</dc:creator>
  <cp:lastModifiedBy>景浩 陈</cp:lastModifiedBy>
  <cp:revision>152</cp:revision>
  <dcterms:created xsi:type="dcterms:W3CDTF">2016-04-20T02:59:17Z</dcterms:created>
  <dcterms:modified xsi:type="dcterms:W3CDTF">2024-12-06T04:25:11Z</dcterms:modified>
</cp:coreProperties>
</file>